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notesSlide1.xml" ContentType="application/vnd.openxmlformats-officedocument.presentationml.notesSlide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2.xml" ContentType="application/vnd.openxmlformats-officedocument.presentationml.notesSlid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3EB96220-922D-4169-8B51-9FCEC93B3778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BB5BB2F6-4201-4413-9B3C-A34A6B4BA41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4F9F45B6-9998-485A-B650-01FA96AE442F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6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7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8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Relationship Id="rId9" Type="http://schemas.openxmlformats.org/officeDocument/2006/relationships/slideLayout" Target="../slideLayouts/slideLayout4.xml"/><Relationship Id="rId10" Type="http://schemas.openxmlformats.org/officeDocument/2006/relationships/slideLayout" Target="../slideLayouts/slideLayout5.xml"/><Relationship Id="rId11" Type="http://schemas.openxmlformats.org/officeDocument/2006/relationships/slideLayout" Target="../slideLayouts/slideLayout6.xml"/><Relationship Id="rId12" Type="http://schemas.openxmlformats.org/officeDocument/2006/relationships/slideLayout" Target="../slideLayouts/slideLayout7.xml"/><Relationship Id="rId13" Type="http://schemas.openxmlformats.org/officeDocument/2006/relationships/slideLayout" Target="../slideLayouts/slideLayout8.xml"/><Relationship Id="rId14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0" y="6477120"/>
            <a:ext cx="9143280" cy="38016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360">
            <a:solidFill>
              <a:schemeClr val="tx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 hidden="1"/>
          <p:cNvSpPr/>
          <p:nvPr/>
        </p:nvSpPr>
        <p:spPr>
          <a:xfrm>
            <a:off x="0" y="10440"/>
            <a:ext cx="9143280" cy="761400"/>
          </a:xfrm>
          <a:prstGeom prst="rect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0"/>
          </a:gradFill>
          <a:ln w="9360">
            <a:solidFill>
              <a:schemeClr val="tx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 hidden="1"/>
          <p:cNvSpPr/>
          <p:nvPr/>
        </p:nvSpPr>
        <p:spPr>
          <a:xfrm>
            <a:off x="1447920" y="6536520"/>
            <a:ext cx="3123360" cy="27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바탕"/>
              </a:rPr>
              <a:t>GTÜ - Bilgisayar Mühendisliği Bölümü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15" descr=""/>
          <p:cNvPicPr/>
          <p:nvPr/>
        </p:nvPicPr>
        <p:blipFill>
          <a:blip r:embed="rId2"/>
          <a:stretch/>
        </p:blipFill>
        <p:spPr>
          <a:xfrm>
            <a:off x="81720" y="5867280"/>
            <a:ext cx="984240" cy="984240"/>
          </a:xfrm>
          <a:prstGeom prst="rect">
            <a:avLst/>
          </a:prstGeom>
          <a:ln>
            <a:noFill/>
          </a:ln>
        </p:spPr>
      </p:pic>
      <p:pic>
        <p:nvPicPr>
          <p:cNvPr id="4" name="Picture 16" descr=""/>
          <p:cNvPicPr/>
          <p:nvPr/>
        </p:nvPicPr>
        <p:blipFill>
          <a:blip r:embed="rId3"/>
          <a:stretch/>
        </p:blipFill>
        <p:spPr>
          <a:xfrm>
            <a:off x="8001000" y="43920"/>
            <a:ext cx="1109160" cy="694440"/>
          </a:xfrm>
          <a:prstGeom prst="rect">
            <a:avLst/>
          </a:prstGeom>
          <a:ln>
            <a:noFill/>
          </a:ln>
        </p:spPr>
      </p:pic>
      <p:sp>
        <p:nvSpPr>
          <p:cNvPr id="5" name="CustomShape 4" hidden="1"/>
          <p:cNvSpPr/>
          <p:nvPr/>
        </p:nvSpPr>
        <p:spPr>
          <a:xfrm>
            <a:off x="4572000" y="6528960"/>
            <a:ext cx="3123360" cy="27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바탕"/>
              </a:rPr>
              <a:t>BİL 495/496 Bitirme Projesi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5943600" y="200160"/>
            <a:ext cx="2742480" cy="2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000" spc="-1" strike="noStrike">
                <a:solidFill>
                  <a:srgbClr val="ffffcc"/>
                </a:solidFill>
                <a:uFill>
                  <a:solidFill>
                    <a:srgbClr val="ffffff"/>
                  </a:solidFill>
                </a:uFill>
                <a:latin typeface="Tahoma"/>
                <a:ea typeface="DejaVu Sans"/>
              </a:rPr>
              <a:t>Bilgisayar Mühendisliği Bölümü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CustomShape 6"/>
          <p:cNvSpPr/>
          <p:nvPr/>
        </p:nvSpPr>
        <p:spPr>
          <a:xfrm>
            <a:off x="0" y="10440"/>
            <a:ext cx="9143280" cy="7614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</a:gsLst>
            <a:lin ang="0"/>
          </a:gradFill>
          <a:ln w="9360">
            <a:solidFill>
              <a:schemeClr val="tx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7"/>
          <p:cNvSpPr/>
          <p:nvPr/>
        </p:nvSpPr>
        <p:spPr>
          <a:xfrm>
            <a:off x="0" y="6477120"/>
            <a:ext cx="9143280" cy="38016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360">
            <a:solidFill>
              <a:schemeClr val="tx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9" name="Picture 15" descr=""/>
          <p:cNvPicPr/>
          <p:nvPr/>
        </p:nvPicPr>
        <p:blipFill>
          <a:blip r:embed="rId4"/>
          <a:stretch/>
        </p:blipFill>
        <p:spPr>
          <a:xfrm>
            <a:off x="152280" y="5715000"/>
            <a:ext cx="1142280" cy="1142280"/>
          </a:xfrm>
          <a:prstGeom prst="rect">
            <a:avLst/>
          </a:prstGeom>
          <a:ln>
            <a:noFill/>
          </a:ln>
        </p:spPr>
      </p:pic>
      <p:pic>
        <p:nvPicPr>
          <p:cNvPr id="10" name="Picture 16" descr=""/>
          <p:cNvPicPr/>
          <p:nvPr/>
        </p:nvPicPr>
        <p:blipFill>
          <a:blip r:embed="rId5"/>
          <a:stretch/>
        </p:blipFill>
        <p:spPr>
          <a:xfrm>
            <a:off x="3276720" y="179640"/>
            <a:ext cx="2786040" cy="1744200"/>
          </a:xfrm>
          <a:prstGeom prst="rect">
            <a:avLst/>
          </a:prstGeom>
          <a:ln>
            <a:noFill/>
          </a:ln>
        </p:spPr>
      </p:pic>
      <p:sp>
        <p:nvSpPr>
          <p:cNvPr id="11" name="PlaceHolder 8"/>
          <p:cNvSpPr>
            <a:spLocks noGrp="1"/>
          </p:cNvSpPr>
          <p:nvPr>
            <p:ph type="title"/>
          </p:nvPr>
        </p:nvSpPr>
        <p:spPr>
          <a:xfrm>
            <a:off x="152280" y="83160"/>
            <a:ext cx="7848000" cy="624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9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0" y="6477120"/>
            <a:ext cx="9143280" cy="38016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360">
            <a:solidFill>
              <a:schemeClr val="tx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2"/>
          <p:cNvSpPr/>
          <p:nvPr/>
        </p:nvSpPr>
        <p:spPr>
          <a:xfrm>
            <a:off x="0" y="10440"/>
            <a:ext cx="9143280" cy="761400"/>
          </a:xfrm>
          <a:prstGeom prst="rect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0"/>
          </a:gradFill>
          <a:ln w="9360">
            <a:solidFill>
              <a:schemeClr val="tx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3"/>
          <p:cNvSpPr/>
          <p:nvPr/>
        </p:nvSpPr>
        <p:spPr>
          <a:xfrm>
            <a:off x="1447920" y="6536520"/>
            <a:ext cx="3123360" cy="27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바탕"/>
              </a:rPr>
              <a:t>GTÜ - Bilgisayar Mühendisliği Bölümü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0" name="Picture 15" descr=""/>
          <p:cNvPicPr/>
          <p:nvPr/>
        </p:nvPicPr>
        <p:blipFill>
          <a:blip r:embed="rId2"/>
          <a:stretch/>
        </p:blipFill>
        <p:spPr>
          <a:xfrm>
            <a:off x="81720" y="5867280"/>
            <a:ext cx="984240" cy="984240"/>
          </a:xfrm>
          <a:prstGeom prst="rect">
            <a:avLst/>
          </a:prstGeom>
          <a:ln>
            <a:noFill/>
          </a:ln>
        </p:spPr>
      </p:pic>
      <p:pic>
        <p:nvPicPr>
          <p:cNvPr id="51" name="Picture 16" descr=""/>
          <p:cNvPicPr/>
          <p:nvPr/>
        </p:nvPicPr>
        <p:blipFill>
          <a:blip r:embed="rId3"/>
          <a:stretch/>
        </p:blipFill>
        <p:spPr>
          <a:xfrm>
            <a:off x="8001000" y="43920"/>
            <a:ext cx="1109160" cy="694440"/>
          </a:xfrm>
          <a:prstGeom prst="rect">
            <a:avLst/>
          </a:prstGeom>
          <a:ln>
            <a:noFill/>
          </a:ln>
        </p:spPr>
      </p:pic>
      <p:sp>
        <p:nvSpPr>
          <p:cNvPr id="52" name="CustomShape 4"/>
          <p:cNvSpPr/>
          <p:nvPr/>
        </p:nvSpPr>
        <p:spPr>
          <a:xfrm>
            <a:off x="4572000" y="6528960"/>
            <a:ext cx="3123360" cy="27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바탕"/>
              </a:rPr>
              <a:t>BİL 495/496 Bitirme Projesi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s://medium.com/nanonets/how-to-do-image-segmentation-using-deep-learning-c673cc5862ef" TargetMode="External"/><Relationship Id="rId2" Type="http://schemas.openxmlformats.org/officeDocument/2006/relationships/hyperlink" Target="https://carla.readthedocs.io/en/latest/cameras_and_sensors/" TargetMode="External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52280" y="2209680"/>
            <a:ext cx="8762400" cy="152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Otonom Araç İçin Kontrol Sistemi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1295280" y="3383280"/>
            <a:ext cx="640008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80000"/>
              </a:lnSpc>
            </a:pP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BIL 496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80000"/>
              </a:lnSpc>
            </a:pP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İlk Sunum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80000"/>
              </a:lnSpc>
            </a:pP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Şevval MEHDER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80000"/>
              </a:lnSpc>
            </a:pP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Proje Danışmanı: Prof. Dr. Yusuf Sinan AKGÜL Nisan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2019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8534520" y="6553080"/>
            <a:ext cx="456480" cy="7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575BEFE2-234A-40C4-9014-3C8C7633326B}" type="slidenum">
              <a:rPr b="0" lang="en-US" sz="1000" spc="-1" strike="noStrike">
                <a:solidFill>
                  <a:srgbClr val="ffffe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152280" y="1295280"/>
            <a:ext cx="7466760" cy="464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Projenin Şeması ve Tanımı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Proje Tasarım Planı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Proje Gereksinimleri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Başarı Kriterleri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Kaynaklar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3"/>
          <p:cNvSpPr/>
          <p:nvPr/>
        </p:nvSpPr>
        <p:spPr>
          <a:xfrm>
            <a:off x="152280" y="106200"/>
            <a:ext cx="7848000" cy="57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İçerik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8534520" y="6553080"/>
            <a:ext cx="456480" cy="7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ED3EBBEF-1404-4FE0-96A2-3BB6C7D09AEA}" type="slidenum">
              <a:rPr b="0" lang="en-US" sz="1000" spc="-1" strike="noStrike">
                <a:solidFill>
                  <a:srgbClr val="ffffe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152280" y="106200"/>
            <a:ext cx="7848000" cy="57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Proje Şeması ve Tanımı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3"/>
          <p:cNvSpPr/>
          <p:nvPr/>
        </p:nvSpPr>
        <p:spPr>
          <a:xfrm>
            <a:off x="990720" y="4191120"/>
            <a:ext cx="7162200" cy="182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lvl="1" marL="743040" indent="-342360">
              <a:lnSpc>
                <a:spcPct val="80000"/>
              </a:lnSpc>
              <a:buClr>
                <a:srgbClr val="000000"/>
              </a:buClr>
              <a:buFont typeface="Symbol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ArduPilot Simülasyon Programı için bir joystick donanımı ve arayüz hazırlanması.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CustomShape 4"/>
          <p:cNvSpPr/>
          <p:nvPr/>
        </p:nvSpPr>
        <p:spPr>
          <a:xfrm>
            <a:off x="304920" y="4724280"/>
            <a:ext cx="441900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3" name="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8534520" y="6553080"/>
            <a:ext cx="456480" cy="7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ECEF63AE-81A0-4A0C-B938-DEB78C636860}" type="slidenum">
              <a:rPr b="0" lang="en-US" sz="1000" spc="-1" strike="noStrike">
                <a:solidFill>
                  <a:srgbClr val="ffffe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152280" y="106200"/>
            <a:ext cx="7848000" cy="57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Yapılanlar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274320" y="822960"/>
            <a:ext cx="8595360" cy="128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CARLA üzerinde belirli sensör verilerinin görüntülenmesi ve kaydedilmesi sağlandı.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0" y="1295640"/>
            <a:ext cx="9143640" cy="4556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152280" y="106200"/>
            <a:ext cx="7848000" cy="57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Yapılanlar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152280" y="914400"/>
            <a:ext cx="8900280" cy="73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CARLA görüntüleri kullanılarak yol piksellerinin tanınması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3"/>
          <p:cNvSpPr/>
          <p:nvPr/>
        </p:nvSpPr>
        <p:spPr>
          <a:xfrm>
            <a:off x="8534520" y="6553080"/>
            <a:ext cx="456480" cy="7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66627086-40C2-4088-BAC2-9791AE09CA44}" type="slidenum">
              <a:rPr b="0" lang="en-US" sz="1000" spc="-1" strike="noStrike">
                <a:solidFill>
                  <a:srgbClr val="ffffe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1097280" y="1463040"/>
            <a:ext cx="7589520" cy="229464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2"/>
          <a:stretch/>
        </p:blipFill>
        <p:spPr>
          <a:xfrm>
            <a:off x="1097280" y="3912120"/>
            <a:ext cx="7624800" cy="2305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8534520" y="6553080"/>
            <a:ext cx="456480" cy="7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B72CB0D3-4D7D-4454-A128-EF1E130EACDC}" type="slidenum">
              <a:rPr b="0" lang="en-US" sz="1000" spc="-1" strike="noStrike">
                <a:solidFill>
                  <a:srgbClr val="ffffe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"/>
          <p:cNvSpPr/>
          <p:nvPr/>
        </p:nvSpPr>
        <p:spPr>
          <a:xfrm>
            <a:off x="152280" y="106200"/>
            <a:ext cx="7848000" cy="57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Yapılanlar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TextShape 3"/>
          <p:cNvSpPr txBox="1"/>
          <p:nvPr/>
        </p:nvSpPr>
        <p:spPr>
          <a:xfrm>
            <a:off x="274320" y="1188720"/>
            <a:ext cx="8661960" cy="459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CARLA görüntüleri kullanılarak yol piksellerinin tanınması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949320" y="4180680"/>
            <a:ext cx="7005960" cy="1945800"/>
          </a:xfrm>
          <a:prstGeom prst="rect">
            <a:avLst/>
          </a:prstGeom>
          <a:ln>
            <a:noFill/>
          </a:ln>
        </p:spPr>
      </p:pic>
      <p:sp>
        <p:nvSpPr>
          <p:cNvPr id="117" name="TextShape 4"/>
          <p:cNvSpPr txBox="1"/>
          <p:nvPr/>
        </p:nvSpPr>
        <p:spPr>
          <a:xfrm>
            <a:off x="8138160" y="2194560"/>
            <a:ext cx="64008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%83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TextShape 5"/>
          <p:cNvSpPr txBox="1"/>
          <p:nvPr/>
        </p:nvSpPr>
        <p:spPr>
          <a:xfrm>
            <a:off x="8138160" y="4518360"/>
            <a:ext cx="64008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%93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2"/>
          <a:stretch/>
        </p:blipFill>
        <p:spPr>
          <a:xfrm>
            <a:off x="914400" y="1902600"/>
            <a:ext cx="6978240" cy="1937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8534520" y="6553080"/>
            <a:ext cx="456480" cy="7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AD8E0B7E-95EA-4946-87A0-27B820AAE9A5}" type="slidenum">
              <a:rPr b="0" lang="en-US" sz="1000" spc="-1" strike="noStrike">
                <a:solidFill>
                  <a:srgbClr val="ffffe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152280" y="106200"/>
            <a:ext cx="7848000" cy="57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Yapılanlar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182880" y="1005840"/>
            <a:ext cx="7390800" cy="1345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ResNet kullanılarak yol tanıma için tekrar bir çalışma yapılması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CARLA’dan toplanan sensör görüntülerinin farklı bir harita ve farklı hava koşulları ile zenginleştirilmesi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Modelin gerçek zamanlı olarak çalışması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4297680" y="4663440"/>
            <a:ext cx="2557800" cy="1645920"/>
          </a:xfrm>
          <a:prstGeom prst="rect">
            <a:avLst/>
          </a:prstGeom>
          <a:ln>
            <a:noFill/>
          </a:ln>
        </p:spPr>
      </p:pic>
      <p:pic>
        <p:nvPicPr>
          <p:cNvPr id="124" name="" descr=""/>
          <p:cNvPicPr/>
          <p:nvPr/>
        </p:nvPicPr>
        <p:blipFill>
          <a:blip r:embed="rId2"/>
          <a:stretch/>
        </p:blipFill>
        <p:spPr>
          <a:xfrm>
            <a:off x="182880" y="3017520"/>
            <a:ext cx="2564640" cy="1645920"/>
          </a:xfrm>
          <a:prstGeom prst="rect">
            <a:avLst/>
          </a:prstGeom>
          <a:ln>
            <a:noFill/>
          </a:ln>
        </p:spPr>
      </p:pic>
      <p:pic>
        <p:nvPicPr>
          <p:cNvPr id="125" name="" descr=""/>
          <p:cNvPicPr/>
          <p:nvPr/>
        </p:nvPicPr>
        <p:blipFill>
          <a:blip r:embed="rId3"/>
          <a:stretch/>
        </p:blipFill>
        <p:spPr>
          <a:xfrm>
            <a:off x="1188720" y="4754880"/>
            <a:ext cx="2576520" cy="1645920"/>
          </a:xfrm>
          <a:prstGeom prst="rect">
            <a:avLst/>
          </a:prstGeom>
          <a:ln>
            <a:noFill/>
          </a:ln>
        </p:spPr>
      </p:pic>
      <p:pic>
        <p:nvPicPr>
          <p:cNvPr id="126" name="" descr=""/>
          <p:cNvPicPr/>
          <p:nvPr/>
        </p:nvPicPr>
        <p:blipFill>
          <a:blip r:embed="rId4"/>
          <a:stretch/>
        </p:blipFill>
        <p:spPr>
          <a:xfrm>
            <a:off x="3108960" y="2926080"/>
            <a:ext cx="2570040" cy="1661760"/>
          </a:xfrm>
          <a:prstGeom prst="rect">
            <a:avLst/>
          </a:prstGeom>
          <a:ln>
            <a:noFill/>
          </a:ln>
        </p:spPr>
      </p:pic>
      <p:pic>
        <p:nvPicPr>
          <p:cNvPr id="127" name="" descr=""/>
          <p:cNvPicPr/>
          <p:nvPr/>
        </p:nvPicPr>
        <p:blipFill>
          <a:blip r:embed="rId5"/>
          <a:stretch/>
        </p:blipFill>
        <p:spPr>
          <a:xfrm>
            <a:off x="6035040" y="2932560"/>
            <a:ext cx="2573280" cy="1639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152280" y="106200"/>
            <a:ext cx="7848000" cy="57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Kaynaklar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152280" y="914400"/>
            <a:ext cx="8717400" cy="540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1. How to do Semantic Segmentation using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Deep learning: </a:t>
            </a:r>
            <a:r>
              <a:rPr b="0" lang="en-US" sz="2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https://medium.com/nanonets/how-to-do-image-segmentation-using-deep-learning-c673cc5862ef</a:t>
            </a:r>
            <a:r>
              <a:rPr b="0" lang="en-US" sz="2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2. CARLA Cameras and Sensors 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r>
              <a:rPr b="0" lang="en-US" sz="2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2"/>
              </a:rPr>
              <a:t>https://carla.readthedocs.io/en/latest/cameras_and_sensors/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3"/>
          <p:cNvSpPr/>
          <p:nvPr/>
        </p:nvSpPr>
        <p:spPr>
          <a:xfrm>
            <a:off x="8534520" y="6553080"/>
            <a:ext cx="456480" cy="7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31D7B4BD-BDE2-4C73-BFF8-89775BCDDF17}" type="slidenum">
              <a:rPr b="0" lang="en-US" sz="1000" spc="-1" strike="noStrike">
                <a:solidFill>
                  <a:srgbClr val="ffffe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1712</TotalTime>
  <Application>LibreOffice/5.1.6.2$Linux_X86_64 LibreOffice_project/10m0$Build-2</Application>
  <Words>180</Words>
  <Paragraphs>66</Paragraphs>
  <Company>gyte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2007-08-26T20:02:13Z</dcterms:created>
  <dc:creator>inanc tahrali</dc:creator>
  <dc:description/>
  <dc:language>en-US</dc:language>
  <cp:lastModifiedBy/>
  <dcterms:modified xsi:type="dcterms:W3CDTF">2019-04-03T02:56:19Z</dcterms:modified>
  <cp:revision>406</cp:revision>
  <dc:subject/>
  <dc:title>sunum formati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gyte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2</vt:i4>
  </property>
  <property fmtid="{D5CDD505-2E9C-101B-9397-08002B2CF9AE}" pid="9" name="PresentationFormat">
    <vt:lpwstr>Ekran Gösterisi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10</vt:i4>
  </property>
</Properties>
</file>